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9" r:id="rId18"/>
    <p:sldId id="275" r:id="rId19"/>
    <p:sldId id="274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E497-FDFF-4363-80CE-CCCCC125CB28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721F-DD9C-46E4-AFC2-53CD2BD6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E497-FDFF-4363-80CE-CCCCC125CB28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721F-DD9C-46E4-AFC2-53CD2BD6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E497-FDFF-4363-80CE-CCCCC125CB28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721F-DD9C-46E4-AFC2-53CD2BD6AC3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E497-FDFF-4363-80CE-CCCCC125CB28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721F-DD9C-46E4-AFC2-53CD2BD6AC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E497-FDFF-4363-80CE-CCCCC125CB28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721F-DD9C-46E4-AFC2-53CD2BD6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E497-FDFF-4363-80CE-CCCCC125CB28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721F-DD9C-46E4-AFC2-53CD2BD6AC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E497-FDFF-4363-80CE-CCCCC125CB28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721F-DD9C-46E4-AFC2-53CD2BD6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E497-FDFF-4363-80CE-CCCCC125CB28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721F-DD9C-46E4-AFC2-53CD2BD6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E497-FDFF-4363-80CE-CCCCC125CB28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721F-DD9C-46E4-AFC2-53CD2BD6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E497-FDFF-4363-80CE-CCCCC125CB28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721F-DD9C-46E4-AFC2-53CD2BD6AC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E497-FDFF-4363-80CE-CCCCC125CB28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721F-DD9C-46E4-AFC2-53CD2BD6AC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785E497-FDFF-4363-80CE-CCCCC125CB28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7DF721F-DD9C-46E4-AFC2-53CD2BD6AC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4632" cy="3096344"/>
          </a:xfrm>
        </p:spPr>
        <p:txBody>
          <a:bodyPr>
            <a:normAutofit/>
          </a:bodyPr>
          <a:lstStyle/>
          <a:p>
            <a:r>
              <a:rPr lang="ru-RU" sz="3600" b="1" dirty="0"/>
              <a:t>«Традиции программы «Радуга» в реализации образовательной программы дошкольного образования»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653136"/>
            <a:ext cx="3960440" cy="10801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Презентацию подготовила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воспитатель </a:t>
            </a:r>
            <a:r>
              <a:rPr lang="ru-RU" sz="1600" dirty="0" smtClean="0">
                <a:solidFill>
                  <a:schemeClr val="tx2"/>
                </a:solidFill>
              </a:rPr>
              <a:t>С.В. Новоселова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1026" name="Picture 2" descr="D:\Света\DSCN15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2167260" cy="289813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9784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/>
              <a:t>создание «Сокровищниц</a:t>
            </a:r>
            <a:r>
              <a:rPr lang="ru-RU" b="1" u="sng" dirty="0"/>
              <a:t>»</a:t>
            </a: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D:\Света\ППРС 16-17 уч.г\SAM_195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844824"/>
            <a:ext cx="3456384" cy="2722984"/>
          </a:xfrm>
          <a:prstGeom prst="round2DiagRect">
            <a:avLst>
              <a:gd name="adj1" fmla="val 16667"/>
              <a:gd name="adj2" fmla="val 10396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Home\Desktop\Семинар по свирской\для мо 16 фото\SAM_239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71205"/>
            <a:ext cx="2232248" cy="3343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Home\Desktop\Семинар по свирской\для мо 16 фото\SAM_239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1206"/>
            <a:ext cx="2304256" cy="3304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32638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Сладкие вечера,</a:t>
            </a:r>
            <a:r>
              <a:rPr lang="ru-RU" b="1" u="sng" dirty="0"/>
              <a:t> «День </a:t>
            </a:r>
            <a:r>
              <a:rPr lang="ru-RU" b="1" u="sng" dirty="0" smtClean="0"/>
              <a:t>рождения</a:t>
            </a:r>
            <a:r>
              <a:rPr lang="ru-RU" b="1" u="sng" dirty="0"/>
              <a:t>»</a:t>
            </a:r>
            <a:r>
              <a:rPr lang="ru-RU" b="1" dirty="0"/>
              <a:t> </a:t>
            </a:r>
            <a:r>
              <a:rPr lang="ru-RU" b="1" u="sng" dirty="0" smtClean="0"/>
              <a:t> </a:t>
            </a:r>
            <a:endParaRPr lang="ru-RU" dirty="0"/>
          </a:p>
        </p:txBody>
      </p:sp>
      <p:pic>
        <p:nvPicPr>
          <p:cNvPr id="5" name="Рисунок 4" descr="C:\Users\Home\Desktop\Семинар по свирской\для мо 16 фото\SAM_103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3021062" cy="2345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Home\Desktop\Семинар по свирской\для мо 16 фото\Photo-003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2520280" cy="2645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Home\Desktop\Семинар по свирской\для мо 16 фото\SAM_237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3406502" cy="2317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Home\Desktop\Семинар по свирской\для мо 16 фото\SAM_238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6" y="2852936"/>
            <a:ext cx="2753097" cy="2385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9560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Встречи с интересными людьми </a:t>
            </a:r>
            <a:endParaRPr lang="ru-RU" dirty="0"/>
          </a:p>
        </p:txBody>
      </p:sp>
      <p:pic>
        <p:nvPicPr>
          <p:cNvPr id="3074" name="Picture 2" descr="C:\Users\Home\Desktop\Семинар по свирской\для мо 16 фото\97435_124_850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185931" cy="2389448"/>
          </a:xfrm>
          <a:prstGeom prst="round2DiagRect">
            <a:avLst>
              <a:gd name="adj1" fmla="val 16667"/>
              <a:gd name="adj2" fmla="val 1027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Desktop\Семинар по свирской\для мо 16 фото\IMG_38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543" y="1484784"/>
            <a:ext cx="3329457" cy="2353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me\Desktop\Семинар по свирской\для мо 16 фото\пож фот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64665"/>
            <a:ext cx="3744416" cy="2498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1927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Семинар по свирской\для мо 16 фото\IMG_20160215_1155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2412"/>
            <a:ext cx="2951058" cy="3934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Home\Desktop\Семинар по свирской\для мо 16 фото\IMG_20160224_16225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3835509" cy="2913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Home\Desktop\Семинар по свирской\для мо 16 фото\96051_SAM_1412.jpe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3835509" cy="2721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80170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О</a:t>
            </a:r>
            <a:r>
              <a:rPr lang="ru-RU" b="1" u="sng" dirty="0" smtClean="0"/>
              <a:t>рганизованные </a:t>
            </a:r>
            <a:r>
              <a:rPr lang="ru-RU" b="1" u="sng" dirty="0"/>
              <a:t>досуги</a:t>
            </a:r>
            <a:r>
              <a:rPr lang="ru-RU" b="1" dirty="0"/>
              <a:t> </a:t>
            </a:r>
            <a:r>
              <a:rPr lang="ru-RU" b="1" dirty="0" smtClean="0"/>
              <a:t>с </a:t>
            </a:r>
            <a:r>
              <a:rPr lang="ru-RU" b="1" u="sng" dirty="0" smtClean="0"/>
              <a:t>родителями</a:t>
            </a:r>
            <a:endParaRPr lang="ru-RU" b="1" u="sng" dirty="0"/>
          </a:p>
        </p:txBody>
      </p:sp>
      <p:pic>
        <p:nvPicPr>
          <p:cNvPr id="4" name="Рисунок 3" descr="C:\Users\Home\Desktop\Семинар по свирской\для мо 16 фото\11746_IMG_7768.jpe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69325"/>
            <a:ext cx="2952328" cy="2330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Home\Desktop\Семинар по свирской\для мо 16 фото\30677_SAM_1184.jpe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52211"/>
            <a:ext cx="3294112" cy="2474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Home\Desktop\Семинар по свирской\для мо 16 фото\SAM_111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2952328" cy="2192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23207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Home\Desktop\Семинар по свирской\для мо 16 фото\SAM_177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312368" cy="2466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Home\Desktop\Семинар по свирской\для мо 16 фото\SAM_151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27172"/>
            <a:ext cx="3096344" cy="2447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Home\Desktop\Семинар по свирской\для мо 16 фото\SAM_108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394249" cy="2491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Home\Desktop\Семинар по свирской\для мо 16 фото\SAM_1462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27" y="3789040"/>
            <a:ext cx="3148186" cy="2379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25420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Технология: </a:t>
            </a:r>
            <a:r>
              <a:rPr lang="ru-RU" sz="4000" dirty="0" smtClean="0"/>
              <a:t>«План-дело-анализ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Picture 2" descr="C:\Users\Home\Desktop\фото по ФГОС 16г\SAM_2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000240"/>
            <a:ext cx="3530570" cy="26489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omp\Desktop\план дело\SAM_2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643182"/>
            <a:ext cx="3643338" cy="2732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488" y="5715016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Групповой сбор (детский совет), совместное планирование деятельности 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\Desktop\последнее 17  уч год\Театральная неделя\SAM_27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71810"/>
            <a:ext cx="3387187" cy="2540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comp\Desktop\последнее 17  уч год\Театральная неделя\SAM_2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3215215" cy="2411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comp\Desktop\последнее 17  уч год\Театральная неделя\SAM_2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86124"/>
            <a:ext cx="3405716" cy="2554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86248" y="5715016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Групповой сбор (детский совет), совместное планирование деятельности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1" name="Picture 3" descr="C:\Users\comp\Desktop\последнее 17  уч год\Театральная неделя\SAM_27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14290"/>
            <a:ext cx="3334278" cy="2500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4" y="1928802"/>
            <a:ext cx="7494614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Примерная модель дня организации жизнедеятельности детей «План – дело - анализ»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1" y="1285860"/>
          <a:ext cx="8215368" cy="536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6"/>
                <a:gridCol w="2738456"/>
                <a:gridCol w="2738456"/>
              </a:tblGrid>
              <a:tr h="2797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Время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Участники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1226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8.00 – 9.30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9.30 – 9.50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Приход, общение, игры, завтрак. 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Детский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совет (групповой сбор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Воспитатель: модератор.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основной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состав группы, воспитатель, гости (родители и др.);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 дни выбора темы проекта и планирования – специалисты ДОУ</a:t>
                      </a:r>
                    </a:p>
                  </a:txBody>
                  <a:tcPr marL="68580" marR="68580" marT="0" marB="0"/>
                </a:tc>
              </a:tr>
              <a:tr h="1422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9.50 – 10.30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Работа в центрах активности на основе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самоопределения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Воспитатель (в вариантах): ведет наблюдение; оказывает помощь и поддержку; обучение желающих детей чему-либо в одном из центров.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Дети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воспитатель, гости (родители), по возможности специалисты ДОУ</a:t>
                      </a:r>
                    </a:p>
                  </a:txBody>
                  <a:tcPr marL="68580" marR="68580" marT="0" marB="0"/>
                </a:tc>
              </a:tr>
              <a:tr h="106799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До детского совета или после него и работы в центрах специально организованные занятия (музыкальное, физкультурное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ru-RU" sz="1100" u="sng" dirty="0" smtClean="0">
                          <a:latin typeface="Times New Roman"/>
                          <a:ea typeface="Calibri"/>
                          <a:cs typeface="Times New Roman"/>
                        </a:rPr>
                        <a:t>участники: основной состав группы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одно время с самостоятельной работой в центрах индивидуальные и подгрупповые коррекционно-развивающие занятия, лечебно-оздоровительные процедуры.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latin typeface="Times New Roman"/>
                          <a:ea typeface="Calibri"/>
                          <a:cs typeface="Times New Roman"/>
                        </a:rPr>
                        <a:t>Участники: дети</a:t>
                      </a:r>
                      <a:r>
                        <a:rPr lang="ru-RU" sz="1100" u="sng" dirty="0">
                          <a:latin typeface="Times New Roman"/>
                          <a:ea typeface="Calibri"/>
                          <a:cs typeface="Times New Roman"/>
                        </a:rPr>
                        <a:t>, имеющие особые потребности, специалисты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9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10.30 -10.50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Подведение итогов работы в центрах (в дни, когда нет музыкального или физкультурного занятия)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Основной состав группы, воспитатель</a:t>
                      </a:r>
                    </a:p>
                  </a:txBody>
                  <a:tcPr marL="68580" marR="68580" marT="0" marB="0"/>
                </a:tc>
              </a:tr>
              <a:tr h="491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10.50 и далее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Обычное расписание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возрастной группы(распорядок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дня)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Света\Семинар по свирской и м.о окт 16г\для мо 16 фото\взаимодействие в среде 2016\SAM_2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7166"/>
            <a:ext cx="3214678" cy="24110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comp\Desktop\план дело\SAM_24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3191402" cy="2393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comp\Desktop\план дело\SAM_2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214686"/>
            <a:ext cx="314327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42910" y="592933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         </a:t>
            </a:r>
            <a:r>
              <a:rPr lang="ru-RU" b="1" dirty="0" smtClean="0">
                <a:solidFill>
                  <a:schemeClr val="tx2"/>
                </a:solidFill>
              </a:rPr>
              <a:t>Работа в центрах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5786454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Подведение итогов работы в центрах (анализ деятельности)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D:\Света\Семинар по свирской и м.о окт 16г\для мо 16 фото\взаимодействие в среде 2016\SAM_23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143248"/>
            <a:ext cx="3095647" cy="2321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/>
              <a:t>ООП ДОУ определяется как программа психолого-педагогической поддержки, развития, социализации и индивидуализации развития ребенка, а не обучения.</a:t>
            </a:r>
            <a:endParaRPr lang="ru-RU" sz="32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К</a:t>
            </a:r>
            <a:r>
              <a:rPr lang="ru-RU" sz="4000" b="1" dirty="0" smtClean="0"/>
              <a:t>лючевые </a:t>
            </a:r>
            <a:r>
              <a:rPr lang="ru-RU" sz="4000" b="1" dirty="0"/>
              <a:t>моменты стандарта: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571615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Спасибо  за внимание! </a:t>
            </a:r>
          </a:p>
          <a:p>
            <a:pPr marL="0" indent="0" algn="ctr">
              <a:buNone/>
            </a:pPr>
            <a:r>
              <a:rPr lang="ru-RU" sz="4000" b="1" dirty="0" smtClean="0"/>
              <a:t>Желаю всем вдохновения, творческих успехов, оптимизма, веры в счастливое будущее!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120121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7380808" cy="3921299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1) полноценное проживание ребенком всех этапов детства (младенческого, раннего и дошкольного возраста), обогащение (амплификация) детского развития;</a:t>
            </a:r>
          </a:p>
          <a:p>
            <a:r>
              <a:rPr lang="ru-RU" b="1" dirty="0"/>
              <a:t>2) 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— индивидуализация дошкольного образования);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/>
              <a:t>Принципы ФГОС  ДО: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3133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844824"/>
            <a:ext cx="7408333" cy="4242784"/>
          </a:xfrm>
        </p:spPr>
        <p:txBody>
          <a:bodyPr>
            <a:normAutofit/>
          </a:bodyPr>
          <a:lstStyle/>
          <a:p>
            <a:r>
              <a:rPr lang="ru-RU" sz="2800" b="1" dirty="0"/>
              <a:t>3</a:t>
            </a:r>
            <a:r>
              <a:rPr lang="ru-RU" sz="2800" b="1" dirty="0" smtClean="0"/>
              <a:t>) </a:t>
            </a:r>
            <a:r>
              <a:rPr lang="ru-RU" sz="2800" b="1" dirty="0"/>
              <a:t>сотрудничество Организации с семьей;</a:t>
            </a:r>
          </a:p>
          <a:p>
            <a:endParaRPr lang="ru-RU" sz="2800" b="1" dirty="0" smtClean="0"/>
          </a:p>
          <a:p>
            <a:r>
              <a:rPr lang="ru-RU" sz="2800" b="1" dirty="0"/>
              <a:t>4</a:t>
            </a:r>
            <a:r>
              <a:rPr lang="ru-RU" sz="2800" b="1" dirty="0" smtClean="0"/>
              <a:t>) </a:t>
            </a:r>
            <a:r>
              <a:rPr lang="ru-RU" sz="2800" b="1" dirty="0"/>
              <a:t>приобщение детей к социокультурным нормам, традициям семьи, общества и государства</a:t>
            </a:r>
            <a:r>
              <a:rPr lang="ru-RU" sz="2800" b="1" dirty="0" smtClean="0"/>
              <a:t>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5) поддержка </a:t>
            </a:r>
            <a:r>
              <a:rPr lang="ru-RU" sz="2800" b="1" dirty="0"/>
              <a:t>инициативы детей в различных видах деятельности;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5766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276872"/>
            <a:ext cx="7380808" cy="3849291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/>
              <a:t>уважение к свободе и достоинству каждого ребенка;</a:t>
            </a:r>
          </a:p>
          <a:p>
            <a:pPr lvl="0"/>
            <a:r>
              <a:rPr lang="ru-RU" b="1" dirty="0"/>
              <a:t>создание условий для развития его индивидуальности;</a:t>
            </a:r>
          </a:p>
          <a:p>
            <a:pPr lvl="0"/>
            <a:r>
              <a:rPr lang="ru-RU" b="1" dirty="0"/>
              <a:t>обеспечение психологического комфорта;</a:t>
            </a:r>
          </a:p>
          <a:p>
            <a:pPr lvl="0"/>
            <a:r>
              <a:rPr lang="ru-RU" b="1" dirty="0"/>
              <a:t>наличие «свободного педагогического пространства» для проявления индивидуальной активности, как ребенка, так и воспитателя;</a:t>
            </a:r>
          </a:p>
          <a:p>
            <a:pPr lvl="0"/>
            <a:r>
              <a:rPr lang="ru-RU" b="1" dirty="0"/>
              <a:t>взаимодействие воспитателя с ребенком по типу субъект-субъектного общения.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u="sng" dirty="0"/>
              <a:t>Принципы</a:t>
            </a:r>
            <a:r>
              <a:rPr lang="ru-RU" b="1" u="sng" dirty="0"/>
              <a:t> </a:t>
            </a:r>
            <a:r>
              <a:rPr lang="ru-RU" b="1" u="sng" dirty="0" smtClean="0"/>
              <a:t>программы «Радуга»: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999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«Утро радостных встреч», </a:t>
            </a:r>
            <a:endParaRPr lang="ru-RU" sz="3200" b="1" dirty="0" smtClean="0"/>
          </a:p>
          <a:p>
            <a:r>
              <a:rPr lang="ru-RU" sz="3200" b="1" dirty="0" smtClean="0"/>
              <a:t>«</a:t>
            </a:r>
            <a:r>
              <a:rPr lang="ru-RU" sz="3200" b="1" dirty="0"/>
              <a:t>Сладкий вечер», </a:t>
            </a:r>
            <a:endParaRPr lang="ru-RU" sz="3200" b="1" dirty="0" smtClean="0"/>
          </a:p>
          <a:p>
            <a:r>
              <a:rPr lang="ru-RU" sz="3200" b="1" dirty="0" smtClean="0"/>
              <a:t>Создание </a:t>
            </a:r>
            <a:r>
              <a:rPr lang="ru-RU" sz="3200" b="1" dirty="0"/>
              <a:t>«Сокровищниц» (начинается с младшего д/возраста), </a:t>
            </a:r>
            <a:endParaRPr lang="ru-RU" sz="3200" b="1" dirty="0" smtClean="0"/>
          </a:p>
          <a:p>
            <a:r>
              <a:rPr lang="ru-RU" sz="3200" b="1" dirty="0"/>
              <a:t>В</a:t>
            </a:r>
            <a:r>
              <a:rPr lang="ru-RU" sz="3200" b="1" dirty="0" smtClean="0"/>
              <a:t>стречи </a:t>
            </a:r>
            <a:r>
              <a:rPr lang="ru-RU" sz="3200" b="1" dirty="0"/>
              <a:t>с интересными людьми, совместные с родителями праздники и развлечения;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Традиции</a:t>
            </a:r>
            <a:r>
              <a:rPr lang="ru-RU" b="1" dirty="0" smtClean="0"/>
              <a:t> программы «Радуга»: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71179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/>
              <a:t>О</a:t>
            </a:r>
            <a:r>
              <a:rPr lang="ru-RU" sz="3200" b="1" dirty="0" smtClean="0"/>
              <a:t>бще </a:t>
            </a:r>
            <a:r>
              <a:rPr lang="ru-RU" sz="3200" b="1" dirty="0"/>
              <a:t>групповой ритуал утреннего приветствия, обсуждение плана на день, </a:t>
            </a:r>
            <a:endParaRPr lang="ru-RU" sz="3200" b="1" dirty="0" smtClean="0"/>
          </a:p>
          <a:p>
            <a:r>
              <a:rPr lang="ru-RU" sz="3200" b="1" dirty="0" smtClean="0"/>
              <a:t>«</a:t>
            </a:r>
            <a:r>
              <a:rPr lang="ru-RU" sz="3200" b="1" dirty="0"/>
              <a:t>Круг хороших воспоминаний», </a:t>
            </a:r>
            <a:endParaRPr lang="ru-RU" sz="3200" b="1" dirty="0" smtClean="0"/>
          </a:p>
          <a:p>
            <a:r>
              <a:rPr lang="ru-RU" sz="3200" b="1" dirty="0" smtClean="0"/>
              <a:t>«</a:t>
            </a:r>
            <a:r>
              <a:rPr lang="ru-RU" sz="3200" b="1" dirty="0"/>
              <a:t>День рожденья» и </a:t>
            </a:r>
            <a:r>
              <a:rPr lang="ru-RU" sz="3200" b="1" dirty="0" smtClean="0"/>
              <a:t>пр. </a:t>
            </a:r>
            <a:endParaRPr lang="ru-RU" sz="3200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u="sng" dirty="0"/>
              <a:t>Т</a:t>
            </a:r>
            <a:r>
              <a:rPr lang="ru-RU" sz="4000" b="1" u="sng" dirty="0" smtClean="0"/>
              <a:t>радиции-ритуалы</a:t>
            </a:r>
            <a:r>
              <a:rPr lang="ru-RU" b="1" u="sng" dirty="0" smtClean="0"/>
              <a:t> :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233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33040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u="sng" dirty="0" smtClean="0"/>
              <a:t>Утреннее </a:t>
            </a:r>
            <a:r>
              <a:rPr lang="ru-RU" sz="3600" b="1" u="sng" dirty="0"/>
              <a:t>приветствие, обсуждение плана на </a:t>
            </a:r>
            <a:r>
              <a:rPr lang="ru-RU" sz="3600" b="1" u="sng" dirty="0" smtClean="0"/>
              <a:t>день</a:t>
            </a:r>
            <a:r>
              <a:rPr lang="ru-RU" sz="3600" b="1" dirty="0" smtClean="0"/>
              <a:t> (</a:t>
            </a:r>
            <a:r>
              <a:rPr lang="ru-RU" sz="3200" b="1" u="sng" dirty="0" smtClean="0"/>
              <a:t>утренний </a:t>
            </a:r>
            <a:r>
              <a:rPr lang="ru-RU" sz="3200" b="1" u="sng" dirty="0"/>
              <a:t>круг, групповой </a:t>
            </a:r>
            <a:r>
              <a:rPr lang="ru-RU" sz="3200" b="1" u="sng" dirty="0" smtClean="0"/>
              <a:t>сбор) </a:t>
            </a: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endParaRPr lang="ru-RU" sz="3600" b="1" dirty="0"/>
          </a:p>
        </p:txBody>
      </p:sp>
      <p:pic>
        <p:nvPicPr>
          <p:cNvPr id="1026" name="Picture 2" descr="C:\Users\Home\Desktop\фото по ФГОС 16г\SAM_2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8" y="2348880"/>
            <a:ext cx="3936437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фото по ФГОС 16г\SAM_2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91" y="2852936"/>
            <a:ext cx="4032447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862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b="1" u="sng" dirty="0"/>
              <a:t>Вечернее подведение итогов прожитого дня «Круг хороших воспоминаний»</a:t>
            </a:r>
            <a:r>
              <a:rPr lang="ru-RU" sz="3600" dirty="0"/>
              <a:t> </a:t>
            </a:r>
          </a:p>
        </p:txBody>
      </p:sp>
      <p:pic>
        <p:nvPicPr>
          <p:cNvPr id="4" name="Рисунок 3" descr="C:\Users\Home\Desktop\Семинар по свирской\для мо 16 фото\SAM_240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45990"/>
            <a:ext cx="3816424" cy="3071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Home\Desktop\Семинар по свирской\для мо 16 фото\SAM_241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816424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40658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163</TotalTime>
  <Words>507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«Традиции программы «Радуга» в реализации образовательной программы дошкольного образования» </vt:lpstr>
      <vt:lpstr>Ключевые моменты стандарта:</vt:lpstr>
      <vt:lpstr>Принципы ФГОС  ДО:</vt:lpstr>
      <vt:lpstr>Слайд 4</vt:lpstr>
      <vt:lpstr>Принципы программы «Радуга»:</vt:lpstr>
      <vt:lpstr>Традиции программы «Радуга»: </vt:lpstr>
      <vt:lpstr>Традиции-ритуалы : </vt:lpstr>
      <vt:lpstr>  Утреннее приветствие, обсуждение плана на день (утренний круг, групповой сбор)  </vt:lpstr>
      <vt:lpstr>Вечернее подведение итогов прожитого дня «Круг хороших воспоминаний» </vt:lpstr>
      <vt:lpstr>создание «Сокровищниц»  </vt:lpstr>
      <vt:lpstr>Сладкие вечера, «День рождения»  </vt:lpstr>
      <vt:lpstr>Встречи с интересными людьми </vt:lpstr>
      <vt:lpstr>Слайд 13</vt:lpstr>
      <vt:lpstr>Организованные досуги с родителями</vt:lpstr>
      <vt:lpstr>Слайд 15</vt:lpstr>
      <vt:lpstr>Технология: «План-дело-анализ»</vt:lpstr>
      <vt:lpstr>Слайд 17</vt:lpstr>
      <vt:lpstr> Примерная модель дня организации жизнедеятельности детей «План – дело - анализ» 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«Традиции программы «Радуга» в реализации образовательной программы дошкольного образования»</dc:title>
  <dc:creator>Home</dc:creator>
  <cp:lastModifiedBy>comp</cp:lastModifiedBy>
  <cp:revision>26</cp:revision>
  <dcterms:created xsi:type="dcterms:W3CDTF">2016-10-18T10:01:11Z</dcterms:created>
  <dcterms:modified xsi:type="dcterms:W3CDTF">2017-03-28T12:13:48Z</dcterms:modified>
</cp:coreProperties>
</file>